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6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bertra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2">
    <p:pos x="6000" y="0"/>
    <p:text>TODO: Need to get the latest version of this (Bryan, at least)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Only issue GETTING the certs was filling out some forms. We can leave that out, I just needed to fill up the slide with details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Containerization: keep a system’s process trees and resources in complete isolation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Docker - manages containers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○"/>
            </a:pPr>
            <a:r>
              <a:rPr lang="en"/>
              <a:t>Allows packaging up an environment that may be reused and disposed of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○"/>
            </a:pPr>
            <a:r>
              <a:rPr lang="en"/>
              <a:t>This is the basis of our classroom container concept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Jake B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Jake B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biggest component is the file editor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we used the ace plugin which allows for stylish editing of code with support for syntax highlighting for several programming languages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we also use some custom logic to make navigating through the various tabs in the editor easier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-tabs which the admin has open are automatically opened when users join the session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-tabs that the admin open are also opened for the other users -&gt; allows for a guided experience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we chose ace over competitors because of its ease in integrating with shareJS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Erich K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Erich K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Erich K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according to our requirements we developed a file system which allows users to create and edit files shared by many users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file systems are specific to the classroom to avoid overwriting material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Classrooms have their own isolated file system mounted to a directory in the Docker container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Erich K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mutliple user types added to the complexity/scope of the project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admin (room creater) who starts the instance of CoderLab has all permissions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permissions include the ability to edit documents and save files and run commands in the shell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admin can assign or revoke permissions to other users (likely students) as they join the session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users with no permissions will not be able to write to editor or the shell but can still run files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Kyle T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frontend (disabled elements) and backend authentication check for writing to files and share docs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Dan Smith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xterm is a terminal emulator. Term.js displays data received from the shell and provides an interface for the user to type and send character codes.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pty.js creates a shell process that the server can bind to for sending and receiving data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WebSockets are used to establish a connection between the client interface and the server shell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Users type into the terminal, characters are sent to the shell process, and updates are broadcast to the other users in the same room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Jake B will rock this slide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Ended up with a system that looks like this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○"/>
            </a:pPr>
            <a:r>
              <a:rPr lang="en"/>
              <a:t>Red is for the virtual machine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○"/>
            </a:pPr>
            <a:r>
              <a:rPr lang="en"/>
              <a:t>Dashed vertical line is isolated in containers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○"/>
            </a:pPr>
            <a:r>
              <a:rPr lang="en"/>
              <a:t>Yellow is the proxy we had to use for SSO and SSL</a:t>
            </a:r>
          </a:p>
          <a:p>
            <a:pPr marL="914400" lvl="1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○"/>
            </a:pPr>
            <a:r>
              <a:rPr lang="en"/>
              <a:t>In green we have connected clients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Terminals are served over websocket connection from container to client browsers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Collaborative edits are served to the main web application, which interacts on the server-side with the filesystem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●"/>
            </a:pPr>
            <a:r>
              <a:rPr lang="en"/>
              <a:t>Authentication/authorization checks happen at a few steps along the 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Mention typical use-case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Dan Smith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Dan Smith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Mention the security concern of having SSL certificates loaded on the docker classroom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/>
              <a:t>Docker rooms give full filesystem access to their users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/>
              <a:t>	Certificate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/>
              <a:t>Certificates must be loaded into the classroom server for SSL connections to the shell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Jacob W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Jacob W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Jacob W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Jacob W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Kyle T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Bryan P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Different user types (instructor vs students) greatly increases the scope: just something to mention at that bullet point’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Jake B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Jake B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Bryan P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Bryan P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Bryan P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Bryan P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Bryan 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rich\Documents\Documents\Iowa%20State\Senior%20Design\videodemo-new.mp4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CoderLab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285275" y="2798700"/>
            <a:ext cx="8080199" cy="207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en" sz="1800"/>
              <a:t>Jake Bertram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800"/>
              <a:t>Erich Kuerschner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800"/>
              <a:t>Bryan Passini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800"/>
              <a:t>Dan Smith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800"/>
              <a:t>Kyle Tietz </a:t>
            </a:r>
          </a:p>
          <a:p>
            <a:pPr algn="l" rtl="0">
              <a:spcBef>
                <a:spcPts val="0"/>
              </a:spcBef>
              <a:buNone/>
            </a:pPr>
            <a:r>
              <a:rPr lang="en" sz="1800"/>
              <a:t>Jacob Wallraff</a:t>
            </a:r>
          </a:p>
          <a:p>
            <a:pPr algn="l">
              <a:spcBef>
                <a:spcPts val="0"/>
              </a:spcBef>
              <a:buNone/>
            </a:pPr>
            <a:r>
              <a:rPr lang="en" sz="1800" b="1"/>
              <a:t>Advisor and Client:</a:t>
            </a:r>
            <a:r>
              <a:rPr lang="en" sz="1800"/>
              <a:t> Joe Zambreno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 Design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Current Design - Docker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2162" y="-12"/>
            <a:ext cx="3171825" cy="10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chemeClr val="dk1"/>
                </a:solidFill>
              </a:rPr>
              <a:t>Makes use of linux kernel features for OS-level virtualization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b="1">
                <a:solidFill>
                  <a:schemeClr val="dk1"/>
                </a:solidFill>
              </a:rPr>
              <a:t>Kernel namespaces</a:t>
            </a:r>
            <a:r>
              <a:rPr lang="en" sz="2000">
                <a:solidFill>
                  <a:schemeClr val="dk1"/>
                </a:solidFill>
              </a:rPr>
              <a:t> isolate the view of process trees and their resources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b="1">
                <a:solidFill>
                  <a:schemeClr val="dk1"/>
                </a:solidFill>
              </a:rPr>
              <a:t>cgroups</a:t>
            </a:r>
            <a:r>
              <a:rPr lang="en" sz="2000">
                <a:solidFill>
                  <a:schemeClr val="dk1"/>
                </a:solidFill>
              </a:rPr>
              <a:t> manage resource allocations for process trees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>
              <a:solidFill>
                <a:schemeClr val="dk1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chemeClr val="dk1"/>
                </a:solidFill>
              </a:rPr>
              <a:t>The result: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chemeClr val="dk1"/>
                </a:solidFill>
              </a:rPr>
              <a:t>Multiple userlands running on the same OS, isolated from each other</a:t>
            </a:r>
          </a:p>
          <a:p>
            <a:pPr marL="914400" lvl="1" indent="-3556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chemeClr val="dk1"/>
                </a:solidFill>
              </a:rPr>
              <a:t>Known as </a:t>
            </a:r>
            <a:r>
              <a:rPr lang="en" sz="2000" b="1">
                <a:solidFill>
                  <a:schemeClr val="dk1"/>
                </a:solidFill>
              </a:rPr>
              <a:t>containers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373950" y="133625"/>
            <a:ext cx="4682100" cy="75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 Design - Docker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4688075" y="802800"/>
            <a:ext cx="4367699" cy="434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“Classrooms” are containers that house files and isolated processes</a:t>
            </a:r>
          </a:p>
          <a:p>
            <a:pPr lvl="0" rtl="0">
              <a:spcBef>
                <a:spcPts val="600"/>
              </a:spcBef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Classroom containers are managed by Docker</a:t>
            </a:r>
          </a:p>
          <a:p>
            <a:pPr marL="914400" lvl="1" indent="-342900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800">
                <a:solidFill>
                  <a:schemeClr val="dk1"/>
                </a:solidFill>
              </a:rPr>
              <a:t>Hosts a node.js server to provide interactive terminal and code compilation</a:t>
            </a:r>
          </a:p>
          <a:p>
            <a:pPr marL="0" lvl="0" indent="0" rtl="0">
              <a:spcBef>
                <a:spcPts val="480"/>
              </a:spcBef>
              <a:buNone/>
            </a:pPr>
            <a:endParaRPr sz="1000">
              <a:solidFill>
                <a:schemeClr val="dk1"/>
              </a:solidFill>
            </a:endParaRPr>
          </a:p>
          <a:p>
            <a:pPr marL="457200" lvl="0" indent="-342900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Communicates with client-side via websockets</a:t>
            </a:r>
          </a:p>
          <a:p>
            <a:pPr lvl="0" rtl="0">
              <a:spcBef>
                <a:spcPts val="600"/>
              </a:spcBef>
              <a:buNone/>
            </a:pPr>
            <a:endParaRPr sz="1000">
              <a:solidFill>
                <a:schemeClr val="dk1"/>
              </a:solidFill>
            </a:endParaRPr>
          </a:p>
          <a:p>
            <a:pPr marL="457200" lvl="0" indent="-342900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Connected to server through shared directory with the host</a:t>
            </a:r>
          </a:p>
          <a:p>
            <a:pPr lvl="0" algn="just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 Design - File Editor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Multi-tab Ace editor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Syntax highlighting for several programming languages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Smart tabbing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Allows for collaboration on shared documents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787" y="68137"/>
            <a:ext cx="6181725" cy="298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92625" y="2611425"/>
            <a:ext cx="6191250" cy="217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 Design - Collaboration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ShareJS library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Uses Operational Transforms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Ensures eventual consistency between clients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Collaborative documents are held in memory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differs from actual files located on disk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908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 Design - File System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333975"/>
            <a:ext cx="5462999" cy="3591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/>
              <a:t>Users can browse, create and edit files specific to their Docker </a:t>
            </a:r>
            <a:r>
              <a:rPr lang="en" sz="2200" i="1"/>
              <a:t>classroom</a:t>
            </a:r>
            <a:br>
              <a:rPr lang="en" sz="2200" i="1"/>
            </a:br>
            <a:endParaRPr lang="en" sz="2200" i="1"/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/>
              <a:t>Asynchronously retrieves file and subdirectory data from the </a:t>
            </a:r>
            <a:r>
              <a:rPr lang="en" sz="2200" i="1"/>
              <a:t>classroom’s</a:t>
            </a:r>
            <a:r>
              <a:rPr lang="en" sz="2200"/>
              <a:t> own file mount in the Docker container</a:t>
            </a:r>
            <a:br>
              <a:rPr lang="en" sz="2200"/>
            </a:br>
            <a:endParaRPr lang="en" sz="2200"/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/>
              <a:t>Displays file system using jQuery FileTree plugin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l="3150" t="1520" r="-3149" b="-1520"/>
          <a:stretch/>
        </p:blipFill>
        <p:spPr>
          <a:xfrm>
            <a:off x="6250500" y="1272550"/>
            <a:ext cx="2495550" cy="371475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903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 Design - Permissions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947725"/>
            <a:ext cx="61577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27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900"/>
              <a:t>Two user types</a:t>
            </a:r>
          </a:p>
          <a:p>
            <a:pPr marL="914400" lvl="1" indent="-41275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900"/>
              <a:t>Admin has all permissions</a:t>
            </a:r>
          </a:p>
          <a:p>
            <a:pPr marL="914400" lvl="1" indent="-41275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900"/>
              <a:t>Other users assigned editor or shell permissions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900"/>
          </a:p>
          <a:p>
            <a:pPr marL="457200" lvl="0" indent="-4127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900"/>
              <a:t>Users without permissions have read-only access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 l="3379" t="18919" r="83825" b="52484"/>
          <a:stretch/>
        </p:blipFill>
        <p:spPr>
          <a:xfrm>
            <a:off x="6950525" y="1513125"/>
            <a:ext cx="1707249" cy="228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 Design - Terminal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Term.js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Javascript xterm clone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Pty.js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Shell process forking utility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WebSockets</a:t>
            </a:r>
          </a:p>
          <a:p>
            <a:pPr marL="914400" lvl="1" indent="-3810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Connects </a:t>
            </a:r>
            <a:r>
              <a:rPr lang="en"/>
              <a:t>client terminal emulator to server shell process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2875" y="0"/>
            <a:ext cx="72382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500"/>
              <a:t>Instructor-Student Learning - Code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1348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Often, learning code in lectures is a one-way experience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Instructors explain concepts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Students learn methods through lab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CoderLab provides a collaborative coding experience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Students can actively code and receive feedback in class or recitation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demo-new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Technical Challenges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Challenge 1: Certificates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Single Sign-On (SSO) requires using HTTPS on our servers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Browsers have extra security over HTTPS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So docker classrooms also had to run over HTTPS</a:t>
            </a:r>
          </a:p>
          <a:p>
            <a:pPr marL="914400" lvl="1" indent="-381000">
              <a:spcBef>
                <a:spcPts val="0"/>
              </a:spcBef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/>
              <a:t>Solution: Set-up the certificates in-memory, then delete from container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Challenge 2: Connecting the Pieces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Separate parts coded and tested in isolation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Needed to seamlessly interface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Coordinating different members’ work was challenging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Challenge 3: Edge Cases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Testing revealed numerous edge cases that the “typical” use-case did not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Example: What happens if a user loses their connection as they are refreshing the page?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Resolve issues as they come up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Challenge 3: Edge Cases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Several troublesome scenarios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Shell is killed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Permissions cannot be retrieved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Design such that safe state can be reached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Refresh page</a:t>
            </a:r>
          </a:p>
          <a:p>
            <a:pPr marL="914400" lvl="1" indent="-3810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Logout and re-login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456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Plan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103025"/>
            <a:ext cx="8229600" cy="348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Every week we test new features group members have completed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We outline issues and record them in Jira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Outstanding issues are evaluated at the end of weekly meetings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 Space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Test space for this project is very large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Its scalability makes exhaustive testing impossible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Tested for any reasonable and unreasonable scenarios we could replicate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Most difficult scenarios involve many users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Classroom Testing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Com S 228 Recitation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15 concurrent users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Testing Perspective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Ran into one bug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Everything else functioned properly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TA perspective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 Very useful, removes “TA auto correct”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Student perspective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Interested in using again, thought it was useful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Scope of the Project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collaborative browser-based code editor with the classroom in mind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Collaboration in real time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Compile and run code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Student-oriented, instructor-controlled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Interactive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45950" y="701175"/>
            <a:ext cx="35945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Operational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Transforms</a:t>
            </a:r>
          </a:p>
        </p:txBody>
      </p:sp>
      <p:pic>
        <p:nvPicPr>
          <p:cNvPr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6350" y="759400"/>
            <a:ext cx="4783200" cy="413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 are Developing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Web server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Frontend web page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Docker container manager</a:t>
            </a:r>
          </a:p>
          <a:p>
            <a:pPr lvl="0">
              <a:spcBef>
                <a:spcPts val="0"/>
              </a:spcBef>
              <a:buNone/>
            </a:pPr>
            <a:endParaRPr i="1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Evolution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In our first semester, we proposed a number of features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Developed proofs of concept for features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Received feedback from our client ideas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Revised the design to incorporate new features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79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249" y="0"/>
            <a:ext cx="859717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b="4970"/>
          <a:stretch/>
        </p:blipFill>
        <p:spPr>
          <a:xfrm>
            <a:off x="0" y="128962"/>
            <a:ext cx="9144000" cy="4885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0949"/>
            <a:ext cx="9144001" cy="4984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1066</Words>
  <Application>Microsoft Office PowerPoint</Application>
  <PresentationFormat>On-screen Show (16:9)</PresentationFormat>
  <Paragraphs>194</Paragraphs>
  <Slides>30</Slides>
  <Notes>29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light-gradient</vt:lpstr>
      <vt:lpstr>CoderLab</vt:lpstr>
      <vt:lpstr>Instructor-Student Learning - Code</vt:lpstr>
      <vt:lpstr>Scope of the Project</vt:lpstr>
      <vt:lpstr>What We are Developing</vt:lpstr>
      <vt:lpstr>Design Evolution</vt:lpstr>
      <vt:lpstr>Slide 6</vt:lpstr>
      <vt:lpstr>Slide 7</vt:lpstr>
      <vt:lpstr>Slide 8</vt:lpstr>
      <vt:lpstr>Slide 9</vt:lpstr>
      <vt:lpstr>Current Design</vt:lpstr>
      <vt:lpstr>Current Design - Docker</vt:lpstr>
      <vt:lpstr>Slide 12</vt:lpstr>
      <vt:lpstr>Current Design - File Editor</vt:lpstr>
      <vt:lpstr>Slide 14</vt:lpstr>
      <vt:lpstr>Current Design - Collaboration</vt:lpstr>
      <vt:lpstr>Current Design - File System</vt:lpstr>
      <vt:lpstr>Current Design - Permissions</vt:lpstr>
      <vt:lpstr>Current Design - Terminal</vt:lpstr>
      <vt:lpstr>Slide 19</vt:lpstr>
      <vt:lpstr>Slide 20</vt:lpstr>
      <vt:lpstr>Technical Challenges</vt:lpstr>
      <vt:lpstr>Challenge 1: Certificates</vt:lpstr>
      <vt:lpstr>Challenge 2: Connecting the Pieces</vt:lpstr>
      <vt:lpstr>Challenge 3: Edge Cases</vt:lpstr>
      <vt:lpstr>Challenge 3: Edge Cases</vt:lpstr>
      <vt:lpstr>Test Plan</vt:lpstr>
      <vt:lpstr>Test Space</vt:lpstr>
      <vt:lpstr>Classroom Testing</vt:lpstr>
      <vt:lpstr>Questions?</vt:lpstr>
      <vt:lpstr>Operational Transforms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CoderLab</dc:title>
  <cp:lastModifiedBy>Erich</cp:lastModifiedBy>
  <cp:revision>3</cp:revision>
  <dcterms:modified xsi:type="dcterms:W3CDTF">2015-05-01T14:03:04Z</dcterms:modified>
</cp:coreProperties>
</file>